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5"/>
  </p:notesMasterIdLst>
  <p:sldIdLst>
    <p:sldId id="256" r:id="rId2"/>
    <p:sldId id="257" r:id="rId3"/>
    <p:sldId id="260" r:id="rId4"/>
    <p:sldId id="262" r:id="rId5"/>
    <p:sldId id="259" r:id="rId6"/>
    <p:sldId id="261" r:id="rId7"/>
    <p:sldId id="266" r:id="rId8"/>
    <p:sldId id="264" r:id="rId9"/>
    <p:sldId id="267" r:id="rId10"/>
    <p:sldId id="275" r:id="rId11"/>
    <p:sldId id="268" r:id="rId12"/>
    <p:sldId id="270" r:id="rId13"/>
    <p:sldId id="269" r:id="rId14"/>
    <p:sldId id="274" r:id="rId15"/>
    <p:sldId id="272" r:id="rId16"/>
    <p:sldId id="265" r:id="rId17"/>
    <p:sldId id="263" r:id="rId18"/>
    <p:sldId id="273" r:id="rId19"/>
    <p:sldId id="280" r:id="rId20"/>
    <p:sldId id="271" r:id="rId21"/>
    <p:sldId id="277" r:id="rId22"/>
    <p:sldId id="278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6" autoAdjust="0"/>
    <p:restoredTop sz="94614" autoAdjust="0"/>
  </p:normalViewPr>
  <p:slideViewPr>
    <p:cSldViewPr>
      <p:cViewPr varScale="1">
        <p:scale>
          <a:sx n="74" d="100"/>
          <a:sy n="74" d="100"/>
        </p:scale>
        <p:origin x="-1044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64D0E9-4D43-49BF-A8CE-4828A68681DB}" type="datetimeFigureOut">
              <a:rPr lang="en-US" smtClean="0"/>
              <a:pPr/>
              <a:t>6/28/2009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AD2CBE-9589-4D33-9A75-2B3BBC846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often this is</a:t>
            </a:r>
            <a:r>
              <a:rPr lang="en-US" baseline="0" dirty="0" smtClean="0"/>
              <a:t> the report we look at to see how our students did.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D2CBE-9589-4D33-9A75-2B3BBC84678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Another </a:t>
            </a:r>
            <a:r>
              <a:rPr lang="en-US" dirty="0" err="1" smtClean="0"/>
              <a:t>report.Class</a:t>
            </a:r>
            <a:r>
              <a:rPr lang="en-US" dirty="0" smtClean="0"/>
              <a:t> by RIT gives</a:t>
            </a:r>
            <a:r>
              <a:rPr lang="en-US" baseline="0" dirty="0" smtClean="0"/>
              <a:t> these results-click on just math or reading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D2CBE-9589-4D33-9A75-2B3BBC84678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LEXILE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D2CBE-9589-4D33-9A75-2B3BBC84678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</a:t>
            </a:r>
            <a:r>
              <a:rPr lang="en-US" baseline="0" dirty="0" smtClean="0"/>
              <a:t> years of results to assist in looking at child’s learning growth—helpful for </a:t>
            </a:r>
            <a:r>
              <a:rPr lang="en-US" baseline="0" dirty="0" err="1" smtClean="0"/>
              <a:t>RtI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D2CBE-9589-4D33-9A75-2B3BBC84678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D0BAED-941F-42A2-BEFE-AB1211C9F446}" type="datetimeFigureOut">
              <a:rPr lang="en-US" smtClean="0"/>
              <a:pPr/>
              <a:t>6/28/2009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696377-B8B2-4ADE-99F2-9EB5E82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0BAED-941F-42A2-BEFE-AB1211C9F446}" type="datetimeFigureOut">
              <a:rPr lang="en-US" smtClean="0"/>
              <a:pPr/>
              <a:t>6/28/2009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696377-B8B2-4ADE-99F2-9EB5E82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0BAED-941F-42A2-BEFE-AB1211C9F446}" type="datetimeFigureOut">
              <a:rPr lang="en-US" smtClean="0"/>
              <a:pPr/>
              <a:t>6/28/2009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696377-B8B2-4ADE-99F2-9EB5E82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0BAED-941F-42A2-BEFE-AB1211C9F446}" type="datetimeFigureOut">
              <a:rPr lang="en-US" smtClean="0"/>
              <a:pPr/>
              <a:t>6/28/2009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696377-B8B2-4ADE-99F2-9EB5E825D6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0BAED-941F-42A2-BEFE-AB1211C9F446}" type="datetimeFigureOut">
              <a:rPr lang="en-US" smtClean="0"/>
              <a:pPr/>
              <a:t>6/28/2009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696377-B8B2-4ADE-99F2-9EB5E825D6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0BAED-941F-42A2-BEFE-AB1211C9F446}" type="datetimeFigureOut">
              <a:rPr lang="en-US" smtClean="0"/>
              <a:pPr/>
              <a:t>6/28/2009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696377-B8B2-4ADE-99F2-9EB5E825D6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0BAED-941F-42A2-BEFE-AB1211C9F446}" type="datetimeFigureOut">
              <a:rPr lang="en-US" smtClean="0"/>
              <a:pPr/>
              <a:t>6/28/2009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696377-B8B2-4ADE-99F2-9EB5E82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0BAED-941F-42A2-BEFE-AB1211C9F446}" type="datetimeFigureOut">
              <a:rPr lang="en-US" smtClean="0"/>
              <a:pPr/>
              <a:t>6/28/2009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696377-B8B2-4ADE-99F2-9EB5E825D6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0BAED-941F-42A2-BEFE-AB1211C9F446}" type="datetimeFigureOut">
              <a:rPr lang="en-US" smtClean="0"/>
              <a:pPr/>
              <a:t>6/28/2009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696377-B8B2-4ADE-99F2-9EB5E82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3D0BAED-941F-42A2-BEFE-AB1211C9F446}" type="datetimeFigureOut">
              <a:rPr lang="en-US" smtClean="0"/>
              <a:pPr/>
              <a:t>6/28/2009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696377-B8B2-4ADE-99F2-9EB5E82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D0BAED-941F-42A2-BEFE-AB1211C9F446}" type="datetimeFigureOut">
              <a:rPr lang="en-US" smtClean="0"/>
              <a:pPr/>
              <a:t>6/28/2009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696377-B8B2-4ADE-99F2-9EB5E825D6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3D0BAED-941F-42A2-BEFE-AB1211C9F446}" type="datetimeFigureOut">
              <a:rPr lang="en-US" smtClean="0"/>
              <a:pPr/>
              <a:t>6/28/2009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696377-B8B2-4ADE-99F2-9EB5E82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13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62000"/>
            <a:ext cx="5486400" cy="2743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/>
              <a:t>Primary MAP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6000" b="1" dirty="0" smtClean="0"/>
              <a:t>Assessment </a:t>
            </a:r>
            <a:br>
              <a:rPr lang="en-US" sz="6000" b="1" dirty="0" smtClean="0"/>
            </a:br>
            <a:r>
              <a:rPr lang="en-US" sz="6000" b="1" dirty="0" smtClean="0"/>
              <a:t>FOR </a:t>
            </a:r>
            <a:br>
              <a:rPr lang="en-US" sz="6000" b="1" dirty="0" smtClean="0"/>
            </a:br>
            <a:r>
              <a:rPr lang="en-US" sz="6000" b="1" dirty="0" smtClean="0"/>
              <a:t>Learning</a:t>
            </a:r>
            <a:endParaRPr lang="en-US" sz="53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962400"/>
            <a:ext cx="6400800" cy="1371600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en-US" sz="3800" b="1" dirty="0" smtClean="0"/>
              <a:t>Wisconsin MAP Users’ Conference</a:t>
            </a:r>
          </a:p>
          <a:p>
            <a:pPr algn="ctr"/>
            <a:r>
              <a:rPr lang="en-US" sz="3800" b="1" dirty="0" smtClean="0"/>
              <a:t>June 18, 2009</a:t>
            </a:r>
          </a:p>
          <a:p>
            <a:pPr algn="ctr"/>
            <a:endParaRPr lang="en-US" b="1" dirty="0" smtClean="0"/>
          </a:p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Mary Richards</a:t>
            </a:r>
          </a:p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School District of Waupaca</a:t>
            </a:r>
          </a:p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mrichards@wsd.waupaca.k12.wi.us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30" name="Picture 6" descr="C:\Users\Mary\AppData\Local\Microsoft\Windows\Temporary Internet Files\Content.IE5\AA23MZ0Z\MCMP00190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4191000"/>
            <a:ext cx="1383466" cy="1524000"/>
          </a:xfrm>
          <a:prstGeom prst="rect">
            <a:avLst/>
          </a:prstGeom>
          <a:noFill/>
        </p:spPr>
      </p:pic>
      <p:pic>
        <p:nvPicPr>
          <p:cNvPr id="1039" name="Picture 15" descr="C:\Users\Mary\AppData\Local\Microsoft\Windows\Temporary Internet Files\Content.IE5\AA23MZ0Z\MPj043938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6324600" y="1752600"/>
            <a:ext cx="1828800" cy="1719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685800" y="0"/>
          <a:ext cx="9384553" cy="7251700"/>
        </p:xfrm>
        <a:graphic>
          <a:graphicData uri="http://schemas.openxmlformats.org/presentationml/2006/ole">
            <p:oleObj spid="_x0000_s33794" name="Acrobat Document" r:id="rId3" imgW="10068120" imgH="7766280" progId="AcroExch.Document.7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1322223" y="672921"/>
            <a:ext cx="2209800" cy="2286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69642" y="1724481"/>
            <a:ext cx="1143000" cy="192024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0" y="457200"/>
          <a:ext cx="9791258" cy="5943600"/>
        </p:xfrm>
        <a:graphic>
          <a:graphicData uri="http://schemas.openxmlformats.org/presentationml/2006/ole">
            <p:oleObj spid="_x0000_s24579" name="Acrobat Document" r:id="rId3" imgW="12814200" imgH="7766280" progId="AcroExch.Document.7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1589469" y="1042116"/>
            <a:ext cx="3352800" cy="3048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534400" y="2895600"/>
            <a:ext cx="3048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0" y="2438400"/>
            <a:ext cx="381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172200" y="3276600"/>
            <a:ext cx="304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96000" y="3733800"/>
            <a:ext cx="381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96000" y="4267200"/>
            <a:ext cx="381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876800" y="2590800"/>
            <a:ext cx="381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733800" y="3352800"/>
            <a:ext cx="3810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733800" y="2819400"/>
            <a:ext cx="3810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14600" y="4495800"/>
            <a:ext cx="3810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14600" y="3429000"/>
            <a:ext cx="3810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14600" y="2819400"/>
            <a:ext cx="3810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295400" y="3962400"/>
            <a:ext cx="3810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953000" y="38100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876800" y="4458237"/>
            <a:ext cx="38100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733800" y="4267200"/>
            <a:ext cx="381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733800" y="38100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953000" y="3124200"/>
            <a:ext cx="381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391400" y="3962400"/>
            <a:ext cx="3810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14400" y="1981200"/>
            <a:ext cx="18288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09600"/>
            <a:ext cx="8001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Look at the </a:t>
            </a:r>
            <a:r>
              <a:rPr lang="en-US" sz="4800" dirty="0" err="1" smtClean="0"/>
              <a:t>subskills</a:t>
            </a:r>
            <a:r>
              <a:rPr lang="en-US" sz="4800" dirty="0" smtClean="0"/>
              <a:t>  and “Instructional Parameters” to prescribe appropriate learning situations.</a:t>
            </a:r>
          </a:p>
          <a:p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743200" y="914400"/>
            <a:ext cx="381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</a:t>
            </a:r>
          </a:p>
        </p:txBody>
      </p:sp>
      <p:pic>
        <p:nvPicPr>
          <p:cNvPr id="5125" name="Picture 5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200400"/>
            <a:ext cx="2590800" cy="25107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762000" y="-1600200"/>
          <a:ext cx="7822644" cy="10134600"/>
        </p:xfrm>
        <a:graphic>
          <a:graphicData uri="http://schemas.openxmlformats.org/presentationml/2006/ole">
            <p:oleObj spid="_x0000_s25602" name="Acrobat Document" r:id="rId3" imgW="7779960" imgH="10050480" progId="AcroExch.Document.7">
              <p:embed/>
            </p:oleObj>
          </a:graphicData>
        </a:graphic>
      </p:graphicFrame>
      <p:sp>
        <p:nvSpPr>
          <p:cNvPr id="3" name="Right Arrow 2"/>
          <p:cNvSpPr/>
          <p:nvPr/>
        </p:nvSpPr>
        <p:spPr>
          <a:xfrm>
            <a:off x="914400" y="609600"/>
            <a:ext cx="609600" cy="1524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381000" y="-533400"/>
          <a:ext cx="8763000" cy="9493557"/>
        </p:xfrm>
        <a:graphic>
          <a:graphicData uri="http://schemas.openxmlformats.org/presentationml/2006/ole">
            <p:oleObj spid="_x0000_s30722" name="Acrobat Document" r:id="rId3" imgW="9305280" imgH="1005048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762000" y="-609600"/>
          <a:ext cx="7772400" cy="8420373"/>
        </p:xfrm>
        <a:graphic>
          <a:graphicData uri="http://schemas.openxmlformats.org/presentationml/2006/ole">
            <p:oleObj spid="_x0000_s28674" name="Acrobat Document" r:id="rId3" imgW="9305280" imgH="1005048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533400" y="381000"/>
          <a:ext cx="7391400" cy="9575902"/>
        </p:xfrm>
        <a:graphic>
          <a:graphicData uri="http://schemas.openxmlformats.org/presentationml/2006/ole">
            <p:oleObj spid="_x0000_s26626" name="Acrobat Document" r:id="rId4" imgW="7779960" imgH="10050480" progId="AcroExch.Document.7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143000" y="381000"/>
          <a:ext cx="7504579" cy="9722532"/>
        </p:xfrm>
        <a:graphic>
          <a:graphicData uri="http://schemas.openxmlformats.org/presentationml/2006/ole">
            <p:oleObj spid="_x0000_s1028" name="Acrobat Document" r:id="rId3" imgW="7779960" imgH="10050480" progId="AcroExch.Document.7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2819400" y="2451279"/>
            <a:ext cx="685800" cy="1905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00400" y="1447800"/>
            <a:ext cx="8382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-838200" y="685800"/>
          <a:ext cx="8981330" cy="8191500"/>
        </p:xfrm>
        <a:graphic>
          <a:graphicData uri="http://schemas.openxmlformats.org/presentationml/2006/ole">
            <p:oleObj spid="_x0000_s29698" name="Acrobat Document" r:id="rId3" imgW="7945200" imgH="10050480" progId="AcroExch.Document.7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2209800" y="2006958"/>
            <a:ext cx="2209800" cy="381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1447800"/>
            <a:ext cx="5715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/>
              <a:t>MAP tracks and reports growth of students.</a:t>
            </a:r>
          </a:p>
        </p:txBody>
      </p:sp>
      <p:pic>
        <p:nvPicPr>
          <p:cNvPr id="36867" name="Picture 3" descr="C:\Program Files (x86)\Microsoft Office\MEDIA\CAGCAT10\j030052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352800"/>
            <a:ext cx="2133600" cy="18348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457200"/>
            <a:ext cx="815340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MAP offers state-aligned </a:t>
            </a:r>
          </a:p>
          <a:p>
            <a:r>
              <a:rPr lang="en-US" sz="4000" b="1" dirty="0" smtClean="0"/>
              <a:t>computerized adaptive </a:t>
            </a:r>
          </a:p>
          <a:p>
            <a:r>
              <a:rPr lang="en-US" sz="4000" b="1" dirty="0" smtClean="0"/>
              <a:t>assessments that provide information about student achievement and growth.</a:t>
            </a:r>
          </a:p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/>
              <a:t>It also provides many reports:  </a:t>
            </a:r>
          </a:p>
          <a:p>
            <a:pPr algn="ctr"/>
            <a:r>
              <a:rPr lang="en-US" b="1" dirty="0" smtClean="0"/>
              <a:t>Teacher Reports</a:t>
            </a:r>
            <a:r>
              <a:rPr lang="en-US" dirty="0" smtClean="0"/>
              <a:t> *</a:t>
            </a:r>
            <a:r>
              <a:rPr lang="en-US" b="1" dirty="0" smtClean="0"/>
              <a:t>Class Rosters *</a:t>
            </a:r>
            <a:r>
              <a:rPr lang="en-US" dirty="0" smtClean="0"/>
              <a:t> </a:t>
            </a:r>
            <a:r>
              <a:rPr lang="en-US" b="1" dirty="0" smtClean="0"/>
              <a:t>Student Progress Reports</a:t>
            </a:r>
            <a:r>
              <a:rPr lang="en-US" dirty="0" smtClean="0"/>
              <a:t> *</a:t>
            </a:r>
            <a:r>
              <a:rPr lang="en-US" b="1" dirty="0" smtClean="0"/>
              <a:t>Class by RIT Score</a:t>
            </a:r>
            <a:r>
              <a:rPr lang="en-US" dirty="0" smtClean="0"/>
              <a:t> * </a:t>
            </a:r>
            <a:r>
              <a:rPr lang="en-US" b="1" dirty="0" smtClean="0"/>
              <a:t>Class by Subject</a:t>
            </a:r>
            <a:r>
              <a:rPr lang="en-US" dirty="0" smtClean="0"/>
              <a:t>  * </a:t>
            </a:r>
            <a:r>
              <a:rPr lang="en-US" b="1" dirty="0" smtClean="0"/>
              <a:t>Grade by Subject *</a:t>
            </a:r>
            <a:r>
              <a:rPr lang="en-US" dirty="0"/>
              <a:t> </a:t>
            </a:r>
            <a:r>
              <a:rPr lang="en-US" b="1" dirty="0" smtClean="0"/>
              <a:t>Enrollment Summary</a:t>
            </a:r>
            <a:r>
              <a:rPr lang="en-US" dirty="0" smtClean="0"/>
              <a:t> * </a:t>
            </a:r>
            <a:r>
              <a:rPr lang="en-US" b="1" dirty="0" smtClean="0"/>
              <a:t>Test Upload Summary</a:t>
            </a:r>
            <a:r>
              <a:rPr lang="en-US" dirty="0" smtClean="0"/>
              <a:t>  * </a:t>
            </a:r>
            <a:r>
              <a:rPr lang="en-US" b="1" dirty="0" smtClean="0"/>
              <a:t>End-of-Term Reports * Individual Student Report</a:t>
            </a:r>
            <a:r>
              <a:rPr lang="en-US" dirty="0" smtClean="0"/>
              <a:t> </a:t>
            </a:r>
            <a:r>
              <a:rPr lang="en-US" b="1" dirty="0" smtClean="0"/>
              <a:t> * Grade Reports</a:t>
            </a:r>
            <a:r>
              <a:rPr lang="en-US" dirty="0" smtClean="0"/>
              <a:t> </a:t>
            </a:r>
            <a:r>
              <a:rPr lang="en-US" b="1" dirty="0" smtClean="0"/>
              <a:t> * Class Reports</a:t>
            </a:r>
            <a:r>
              <a:rPr lang="en-US" dirty="0" smtClean="0"/>
              <a:t>  </a:t>
            </a:r>
            <a:r>
              <a:rPr lang="en-US" b="1" dirty="0" smtClean="0"/>
              <a:t>* District Summary Reports</a:t>
            </a:r>
            <a:r>
              <a:rPr lang="en-US" dirty="0" smtClean="0"/>
              <a:t>  </a:t>
            </a:r>
            <a:r>
              <a:rPr lang="en-US" b="1" dirty="0" smtClean="0"/>
              <a:t>* Achievement Status and Growth Summary or Target Report (ASG Class Report)  * Student  Growth Summary Report * Student Growth District Summary Report  * Raw Data File</a:t>
            </a:r>
            <a:r>
              <a:rPr lang="en-US" dirty="0" smtClean="0"/>
              <a:t>  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12" descr="C:\Users\Mary\AppData\Local\Microsoft\Windows\Temporary Internet Files\Content.IE5\NRL9Z8YB\MCj04401080000[1]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685800"/>
            <a:ext cx="1329907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258604" y="-228601"/>
          <a:ext cx="7742396" cy="10030635"/>
        </p:xfrm>
        <a:graphic>
          <a:graphicData uri="http://schemas.openxmlformats.org/presentationml/2006/ole">
            <p:oleObj spid="_x0000_s27650" name="Acrobat Document" r:id="rId3" imgW="7779960" imgH="10050480" progId="AcroExch.Document.7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3133644" y="1905000"/>
            <a:ext cx="1965960" cy="1524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242516" y="1663520"/>
            <a:ext cx="868680" cy="9144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304800" y="1132202"/>
          <a:ext cx="8839200" cy="11451595"/>
        </p:xfrm>
        <a:graphic>
          <a:graphicData uri="http://schemas.openxmlformats.org/presentationml/2006/ole">
            <p:oleObj spid="_x0000_s31746" name="Acrobat Document" r:id="rId4" imgW="7779960" imgH="10050480" progId="AcroExch.Document.7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5334000" y="1752600"/>
            <a:ext cx="2057400" cy="1524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0" y="1981200"/>
            <a:ext cx="2438400" cy="2286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924800" y="2209800"/>
            <a:ext cx="640080" cy="1524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685800" y="609600"/>
          <a:ext cx="7829788" cy="10143855"/>
        </p:xfrm>
        <a:graphic>
          <a:graphicData uri="http://schemas.openxmlformats.org/presentationml/2006/ole">
            <p:oleObj spid="_x0000_s32770" name="Acrobat Document" r:id="rId3" imgW="7779960" imgH="10050480" progId="AcroExch.Document.7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5181600" y="1143000"/>
            <a:ext cx="1828800" cy="2286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438400" y="1371600"/>
            <a:ext cx="2057400" cy="1524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flipV="1">
            <a:off x="7315200" y="1600200"/>
            <a:ext cx="6096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sz="4400" dirty="0" smtClean="0"/>
              <a:t>The main reason to use MAP is not to just test kids, but to understand and </a:t>
            </a:r>
            <a:r>
              <a:rPr lang="en-US" sz="4400" b="1" u="sng" dirty="0" smtClean="0"/>
              <a:t>USE</a:t>
            </a:r>
            <a:r>
              <a:rPr lang="en-US" sz="4400" b="1" dirty="0" smtClean="0"/>
              <a:t> the test results</a:t>
            </a:r>
            <a:r>
              <a:rPr lang="en-US" sz="4400" dirty="0" smtClean="0"/>
              <a:t> to </a:t>
            </a:r>
          </a:p>
          <a:p>
            <a:pPr>
              <a:buNone/>
            </a:pPr>
            <a:r>
              <a:rPr lang="en-US" sz="4400" dirty="0" smtClean="0"/>
              <a:t> improve student</a:t>
            </a:r>
          </a:p>
          <a:p>
            <a:pPr>
              <a:buNone/>
            </a:pPr>
            <a:r>
              <a:rPr lang="en-US" sz="4400" dirty="0" smtClean="0"/>
              <a:t> learning 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Reason to Use MAP</a:t>
            </a:r>
            <a:endParaRPr lang="en-US" dirty="0"/>
          </a:p>
        </p:txBody>
      </p:sp>
      <p:pic>
        <p:nvPicPr>
          <p:cNvPr id="6145" name="Picture 1" descr="C:\Program Files (x86)\Microsoft Office\MEDIA\CAGCAT10\j023301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810000"/>
            <a:ext cx="2326344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0" y="609600"/>
            <a:ext cx="77724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sz="3600" dirty="0" smtClean="0"/>
              <a:t>MAP for Primary Grades tests provide teachers with an efficient way to assess ability levels of early learners so they can spend less time on individual diagnostics and more </a:t>
            </a:r>
          </a:p>
          <a:p>
            <a:r>
              <a:rPr lang="en-US" sz="3600" dirty="0" smtClean="0"/>
              <a:t>time teaching. </a:t>
            </a:r>
            <a:endParaRPr lang="en-US" sz="3600" dirty="0"/>
          </a:p>
          <a:p>
            <a:endParaRPr lang="en-US" sz="2800" dirty="0" smtClean="0"/>
          </a:p>
        </p:txBody>
      </p:sp>
      <p:pic>
        <p:nvPicPr>
          <p:cNvPr id="2049" name="Picture 1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657600"/>
            <a:ext cx="2089265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85800"/>
            <a:ext cx="7620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Districts curriculum may be adjusted based on students’ test results and information from the MAP site. 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dirty="0" smtClean="0"/>
          </a:p>
          <a:p>
            <a:r>
              <a:rPr lang="en-US" sz="3600" dirty="0" smtClean="0"/>
              <a:t>Materials and staff developments may also be factors to consider based on test results.</a:t>
            </a:r>
          </a:p>
        </p:txBody>
      </p:sp>
      <p:pic>
        <p:nvPicPr>
          <p:cNvPr id="19459" name="Picture 3" descr="C:\Users\Mary\AppData\Local\Microsoft\Windows\Temporary Internet Files\Content.IE5\AA23MZ0Z\MCj023803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514600"/>
            <a:ext cx="2362200" cy="1621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0" y="838200"/>
            <a:ext cx="8229600" cy="5168900"/>
          </a:xfrm>
        </p:spPr>
        <p:txBody>
          <a:bodyPr/>
          <a:lstStyle/>
          <a:p>
            <a:r>
              <a:rPr lang="en-US" sz="4800" b="1" dirty="0" smtClean="0"/>
              <a:t>The power of assessment results is not in the numbers - it is </a:t>
            </a:r>
          </a:p>
          <a:p>
            <a:pPr>
              <a:buNone/>
            </a:pPr>
            <a:r>
              <a:rPr lang="en-US" sz="4800" b="1" dirty="0" smtClean="0"/>
              <a:t> what you do with </a:t>
            </a:r>
          </a:p>
          <a:p>
            <a:pPr>
              <a:buNone/>
            </a:pPr>
            <a:r>
              <a:rPr lang="en-US" sz="4800" b="1" dirty="0" smtClean="0"/>
              <a:t> the information.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35841" name="Picture 1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2667000"/>
            <a:ext cx="171842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914400"/>
            <a:ext cx="73914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The MAP for Primary Grades reports display data from the Screening and Skills Checklist tests giving teachers excellent tools for planning differentiated instruction. </a:t>
            </a:r>
          </a:p>
          <a:p>
            <a:endParaRPr lang="en-US" dirty="0" smtClean="0"/>
          </a:p>
        </p:txBody>
      </p:sp>
      <p:pic>
        <p:nvPicPr>
          <p:cNvPr id="18442" name="Picture 10" descr="C:\Users\Mary\AppData\Local\Microsoft\Windows\Temporary Internet Files\Content.IE5\M50J8XW6\MCj0351873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962400"/>
            <a:ext cx="2270911" cy="1893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676400" y="-1447800"/>
          <a:ext cx="6629400" cy="8588696"/>
        </p:xfrm>
        <a:graphic>
          <a:graphicData uri="http://schemas.openxmlformats.org/presentationml/2006/ole">
            <p:oleObj spid="_x0000_s3074" name="Acrobat Document" r:id="rId4" imgW="7779960" imgH="10050480" progId="AcroExch.Document.7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124200" y="1143000"/>
            <a:ext cx="190500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00400" y="1828800"/>
            <a:ext cx="1371600" cy="1676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219200" y="-1524000"/>
          <a:ext cx="7315200" cy="9477182"/>
        </p:xfrm>
        <a:graphic>
          <a:graphicData uri="http://schemas.openxmlformats.org/presentationml/2006/ole">
            <p:oleObj spid="_x0000_s2051" name="Acrobat Document" r:id="rId4" imgW="7779960" imgH="10050480" progId="AcroExch.Document.7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336405" y="2882721"/>
            <a:ext cx="548640" cy="1280160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rtlCol="0">
            <a:spAutoFit/>
          </a:bodyPr>
          <a:lstStyle/>
          <a:p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5410200" y="3733800"/>
            <a:ext cx="430887" cy="373144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>
            <a:spAutoFit/>
          </a:bodyPr>
          <a:lstStyle/>
          <a:p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4495800" y="3657600"/>
            <a:ext cx="430887" cy="457200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>
            <a:spAutoFit/>
          </a:bodyPr>
          <a:lstStyle/>
          <a:p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3733800" y="4876800"/>
            <a:ext cx="430887" cy="184666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>
            <a:spAutoFit/>
          </a:bodyPr>
          <a:lstStyle/>
          <a:p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4495799" y="4648200"/>
            <a:ext cx="457200" cy="418143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>
            <a:spAutoFit/>
          </a:bodyPr>
          <a:lstStyle/>
          <a:p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5358684" y="4241442"/>
            <a:ext cx="548640" cy="838199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>
            <a:spAutoFit/>
          </a:bodyPr>
          <a:lstStyle/>
          <a:p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6400799" y="4343400"/>
            <a:ext cx="457200" cy="722943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>
            <a:spAutoFit/>
          </a:bodyPr>
          <a:lstStyle/>
          <a:p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996484" y="876837"/>
            <a:ext cx="3200400" cy="32004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School and classroom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1371600" y="6629400"/>
            <a:ext cx="381000" cy="2286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809308" y="-3886200"/>
          <a:ext cx="7648892" cy="10287000"/>
        </p:xfrm>
        <a:graphic>
          <a:graphicData uri="http://schemas.openxmlformats.org/presentationml/2006/ole">
            <p:oleObj spid="_x0000_s4098" name="Acrobat Document" r:id="rId3" imgW="7779960" imgH="10050480" progId="AcroExch.Document.7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2971800" y="1524000"/>
            <a:ext cx="11430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0" y="-2133600"/>
            <a:ext cx="2057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28316" y="1859280"/>
            <a:ext cx="609600" cy="7315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28316" y="3352800"/>
            <a:ext cx="609600" cy="64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65632" y="3441879"/>
            <a:ext cx="609600" cy="64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30711" y="2667000"/>
            <a:ext cx="609600" cy="64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06274" y="2362200"/>
            <a:ext cx="60960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638800" y="2362200"/>
            <a:ext cx="60960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91247" y="3740883"/>
            <a:ext cx="60960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638800" y="3048000"/>
            <a:ext cx="60960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928316" y="2756079"/>
            <a:ext cx="60960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229637" y="4051479"/>
            <a:ext cx="609600" cy="8229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254321" y="5029200"/>
            <a:ext cx="609600" cy="64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953000" y="5029200"/>
            <a:ext cx="6096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950852" y="4520484"/>
            <a:ext cx="609600" cy="3657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555642" y="5117205"/>
            <a:ext cx="609600" cy="3657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505200" y="3124200"/>
            <a:ext cx="609600" cy="914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086600" y="3124200"/>
            <a:ext cx="609600" cy="914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664558" y="5394960"/>
            <a:ext cx="609600" cy="914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553494" y="4693920"/>
            <a:ext cx="60960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216758" y="3740883"/>
            <a:ext cx="60960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216758" y="2247354"/>
            <a:ext cx="609600" cy="274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845158" y="2438400"/>
            <a:ext cx="609600" cy="274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066800" y="57912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385</TotalTime>
  <Words>294</Words>
  <Application>Microsoft Office PowerPoint</Application>
  <PresentationFormat>On-screen Show (4:3)</PresentationFormat>
  <Paragraphs>44</Paragraphs>
  <Slides>23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Concourse</vt:lpstr>
      <vt:lpstr>Acrobat Document</vt:lpstr>
      <vt:lpstr>Primary MAP Assessment  FOR  Learning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Reason to Use MAP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Mary Richards</dc:creator>
  <cp:lastModifiedBy>Kari Augustine</cp:lastModifiedBy>
  <cp:revision>96</cp:revision>
  <dcterms:created xsi:type="dcterms:W3CDTF">2009-06-16T17:57:44Z</dcterms:created>
  <dcterms:modified xsi:type="dcterms:W3CDTF">2009-06-29T00:33:22Z</dcterms:modified>
</cp:coreProperties>
</file>